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756" r:id="rId2"/>
    <p:sldId id="830" r:id="rId3"/>
    <p:sldId id="834" r:id="rId4"/>
    <p:sldId id="835" r:id="rId5"/>
    <p:sldId id="837" r:id="rId6"/>
    <p:sldId id="841" r:id="rId7"/>
    <p:sldId id="842" r:id="rId8"/>
    <p:sldId id="843" r:id="rId9"/>
    <p:sldId id="844" r:id="rId10"/>
    <p:sldId id="845" r:id="rId11"/>
    <p:sldId id="836" r:id="rId12"/>
    <p:sldId id="838" r:id="rId13"/>
    <p:sldId id="839" r:id="rId14"/>
    <p:sldId id="833" r:id="rId15"/>
    <p:sldId id="265" r:id="rId16"/>
    <p:sldId id="826" r:id="rId17"/>
    <p:sldId id="831" r:id="rId18"/>
    <p:sldId id="832" r:id="rId19"/>
    <p:sldId id="264" r:id="rId20"/>
    <p:sldId id="828" r:id="rId21"/>
    <p:sldId id="267" r:id="rId22"/>
    <p:sldId id="84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DEE5DD16-F844-4266-B35C-3F61AE76EAF8}">
          <p14:sldIdLst>
            <p14:sldId id="756"/>
            <p14:sldId id="830"/>
            <p14:sldId id="834"/>
            <p14:sldId id="835"/>
            <p14:sldId id="837"/>
            <p14:sldId id="841"/>
            <p14:sldId id="842"/>
            <p14:sldId id="843"/>
            <p14:sldId id="844"/>
            <p14:sldId id="845"/>
            <p14:sldId id="836"/>
            <p14:sldId id="838"/>
            <p14:sldId id="839"/>
            <p14:sldId id="833"/>
            <p14:sldId id="265"/>
            <p14:sldId id="826"/>
            <p14:sldId id="831"/>
            <p14:sldId id="832"/>
            <p14:sldId id="264"/>
            <p14:sldId id="828"/>
            <p14:sldId id="267"/>
            <p14:sldId id="840"/>
          </p14:sldIdLst>
        </p14:section>
        <p14:section name="Content" id="{A13FFC6B-C4B5-49D8-9BA3-61FA960CEC0D}">
          <p14:sldIdLst/>
        </p14:section>
      </p14:sectionLst>
    </p:ext>
    <p:ext uri="{EFAFB233-063F-42B5-8137-9DF3F51BA10A}">
      <p15:sldGuideLst xmlns:p15="http://schemas.microsoft.com/office/powerpoint/2012/main">
        <p15:guide id="7" pos="6144" userDrawn="1">
          <p15:clr>
            <a:srgbClr val="A4A3A4"/>
          </p15:clr>
        </p15:guide>
        <p15:guide id="8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6FF"/>
    <a:srgbClr val="003860"/>
    <a:srgbClr val="06F8F6"/>
    <a:srgbClr val="FFC000"/>
    <a:srgbClr val="4F77A3"/>
    <a:srgbClr val="009BD2"/>
    <a:srgbClr val="ED7D31"/>
    <a:srgbClr val="B381D9"/>
    <a:srgbClr val="007FDE"/>
    <a:srgbClr val="853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3256" autoAdjust="0"/>
  </p:normalViewPr>
  <p:slideViewPr>
    <p:cSldViewPr snapToGrid="0" showGuides="1">
      <p:cViewPr>
        <p:scale>
          <a:sx n="125" d="100"/>
          <a:sy n="125" d="100"/>
        </p:scale>
        <p:origin x="108" y="90"/>
      </p:cViewPr>
      <p:guideLst>
        <p:guide pos="6144"/>
        <p:guide orient="horz" pos="30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2568" y="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C990240-3E89-4608-A713-36AEF4AAD253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75375B-06E6-43E1-A056-E324CBBD08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7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</a:t>
            </a:r>
          </a:p>
          <a:p>
            <a:r>
              <a:rPr lang="en-US" dirty="0"/>
              <a:t>If you have a very long title, make it upper and lower case instead of all caps.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5B-06E6-43E1-A056-E324CBBD08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2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Potable water reuse, from raw wastewater to purified water is a multi barrier process for chemical and pathogen removal</a:t>
            </a:r>
          </a:p>
          <a:p>
            <a:endParaRPr lang="en-US" dirty="0"/>
          </a:p>
          <a:p>
            <a:r>
              <a:rPr lang="en-US" dirty="0"/>
              <a:t>The entire treatment train is energy and operations intensive, going to advanced treatment more than doubles the energy use and operations staff needs of a conventional WWTP</a:t>
            </a:r>
          </a:p>
          <a:p>
            <a:endParaRPr lang="en-US" dirty="0"/>
          </a:p>
          <a:p>
            <a:r>
              <a:rPr lang="en-US" dirty="0"/>
              <a:t>Within these systems, there are areas to optimize in terms of energy use and operational efforts, all WHILE MAINTAINING WATER QULAITY.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50000-75AA-4888-A5A0-B87C8B96F8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1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OPTICS development, real time transfer of data, AI analysis, recommendations, OPTICS interface…while leaving the key decisions in the hands of operations staff. This is not Autonomous Operation.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50000-75AA-4888-A5A0-B87C8B96F8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BEA5-560D-4FB3-AA47-A23F63C77A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5024" y="1107495"/>
            <a:ext cx="10221951" cy="2387600"/>
          </a:xfrm>
        </p:spPr>
        <p:txBody>
          <a:bodyPr anchor="b"/>
          <a:lstStyle>
            <a:lvl1pPr algn="ctr">
              <a:defRPr sz="6400" spc="3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A02DA-5EB3-484D-8449-FE045C1A74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602038"/>
            <a:ext cx="9144000" cy="617422"/>
          </a:xfrm>
        </p:spPr>
        <p:txBody>
          <a:bodyPr/>
          <a:lstStyle>
            <a:lvl1pPr marL="0" indent="0" algn="ctr">
              <a:buNone/>
              <a:defRPr sz="2400" spc="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E3F7D-A25D-4DE1-B0DD-DD4137DEC22D}"/>
              </a:ext>
            </a:extLst>
          </p:cNvPr>
          <p:cNvSpPr/>
          <p:nvPr userDrawn="1"/>
        </p:nvSpPr>
        <p:spPr>
          <a:xfrm>
            <a:off x="0" y="6195392"/>
            <a:ext cx="12192000" cy="4770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038C68-92EB-4923-B90C-9C6E2DF803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3400" y="6306369"/>
            <a:ext cx="6280150" cy="41592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 //  MASTER TEXT STYLES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083121C-E27E-4A7E-A457-E4CF3E39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12" y="5311427"/>
            <a:ext cx="2385774" cy="3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03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6132" y="6394450"/>
            <a:ext cx="69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AD03-4860-4E41-8C65-3BCAECF6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6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evel 2">
    <p:bg>
      <p:bgPr>
        <a:solidFill>
          <a:srgbClr val="2B4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e, plane, large, flying&#10;&#10;Description automatically generated">
            <a:extLst>
              <a:ext uri="{FF2B5EF4-FFF2-40B4-BE49-F238E27FC236}">
                <a16:creationId xmlns:a16="http://schemas.microsoft.com/office/drawing/2014/main" id="{0FCEF45B-4693-494D-92C5-7B5AD1895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8FEA84-6C68-4789-8BED-B2EAAF448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87" y="1941694"/>
            <a:ext cx="7900584" cy="1477752"/>
          </a:xfrm>
        </p:spPr>
        <p:txBody>
          <a:bodyPr anchor="b"/>
          <a:lstStyle>
            <a:lvl1pPr marL="0" indent="0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style…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7E6D8D-DE68-4A31-96F2-46D5F732E6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03523" y="1941694"/>
            <a:ext cx="3294693" cy="14763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2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1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3837-E32D-4F73-BD72-81F8E3E17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54" y="473573"/>
            <a:ext cx="10983817" cy="90360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65B1-6D05-49AC-8FB2-2C339530FEF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2575" indent="-282575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spcBef>
                <a:spcPts val="1200"/>
              </a:spcBef>
              <a:buSzPct val="80000"/>
              <a:defRPr/>
            </a:lvl2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0ED9E-DC25-42D9-A43F-AB1A5453F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242800" cy="197306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6132" y="6394450"/>
            <a:ext cx="69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AD03-4860-4E41-8C65-3BCAECF6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78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71F5-EBC5-4E54-B225-B6EDEF28E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54" y="466725"/>
            <a:ext cx="10983817" cy="90360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8903-AC10-4B20-B7C9-82DB1BFD85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82575" indent="-282575">
              <a:buFont typeface="Arial" panose="020B0604020202020204" pitchFamily="34" charset="0"/>
              <a:buChar char="•"/>
              <a:defRPr/>
            </a:lvl1pPr>
            <a:lvl2pPr>
              <a:buSzPct val="80000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A7420-511E-4901-A5A1-24FA192F8B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82575" indent="-282575">
              <a:buFont typeface="Arial" panose="020B0604020202020204" pitchFamily="34" charset="0"/>
              <a:buChar char="•"/>
              <a:defRPr/>
            </a:lvl1pPr>
            <a:lvl2pPr>
              <a:buSzPct val="80000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9A0D9-F757-42F3-AE9D-47D7969F1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242800" cy="197306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6132" y="6394450"/>
            <a:ext cx="69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AD03-4860-4E41-8C65-3BCAECF6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6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" userDrawn="1">
          <p15:clr>
            <a:srgbClr val="FBAE40"/>
          </p15:clr>
        </p15:guide>
        <p15:guide id="2" pos="36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pattFill prst="lt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6E63-1D81-4BC4-9B8E-7EC46915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6132" y="6394450"/>
            <a:ext cx="69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AD03-4860-4E41-8C65-3BCAECF6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IMAGE">
    <p:bg>
      <p:bgPr>
        <a:solidFill>
          <a:srgbClr val="003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504363-8B7C-4943-B298-B94F509D2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518138" y="4947139"/>
            <a:ext cx="3318777" cy="282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6D01B-A64D-486B-9F37-78319C3F69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360"/>
            <a:ext cx="5486400" cy="6860359"/>
          </a:xfrm>
          <a:solidFill>
            <a:schemeClr val="bg2"/>
          </a:solidFill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5E85FE-3E21-4BB3-A638-48C66C23F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6884" y="2177834"/>
            <a:ext cx="5751513" cy="753904"/>
          </a:xfrm>
        </p:spPr>
        <p:txBody>
          <a:bodyPr>
            <a:normAutofit/>
          </a:bodyPr>
          <a:lstStyle>
            <a:lvl1pPr marL="0" indent="0" algn="l">
              <a:buNone/>
              <a:defRPr sz="3800" i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9972EF-0099-458C-9833-18AA9AEF3F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4433" y="3807047"/>
            <a:ext cx="5092454" cy="1764194"/>
          </a:xfrm>
        </p:spPr>
        <p:txBody>
          <a:bodyPr>
            <a:normAutofit/>
          </a:bodyPr>
          <a:lstStyle>
            <a:lvl1pPr marL="0" indent="0" algn="l">
              <a:buNone/>
              <a:defRPr sz="3800" i="1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…click to edit text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6132" y="6394450"/>
            <a:ext cx="69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AD03-4860-4E41-8C65-3BCAECF6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8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bg>
      <p:bgPr>
        <a:solidFill>
          <a:srgbClr val="003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10245E-C538-460D-9DB2-D999A56798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541790"/>
            <a:ext cx="3378635" cy="369138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532B36D-2804-4052-8A3D-B21C237BD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0669" y="1541790"/>
            <a:ext cx="6061324" cy="369138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FAF22EF-9A0E-4216-8720-8C6BC83649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64021" y="1541790"/>
            <a:ext cx="2727980" cy="36957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D20720-F607-41BF-8E49-B973A0A8E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6252" y="5485841"/>
            <a:ext cx="7873149" cy="8326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5F64AEB-C207-4242-AEBD-F5FA712D6A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272" y="365126"/>
            <a:ext cx="10972176" cy="102711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// 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B36DED-D8F1-4CA3-9136-52B9D402DA5B}"/>
              </a:ext>
            </a:extLst>
          </p:cNvPr>
          <p:cNvCxnSpPr>
            <a:cxnSpLocks/>
          </p:cNvCxnSpPr>
          <p:nvPr userDrawn="1"/>
        </p:nvCxnSpPr>
        <p:spPr>
          <a:xfrm>
            <a:off x="3385405" y="1541790"/>
            <a:ext cx="0" cy="429488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22B878-2578-433A-92D3-E15B804295E3}"/>
              </a:ext>
            </a:extLst>
          </p:cNvPr>
          <p:cNvCxnSpPr>
            <a:cxnSpLocks/>
          </p:cNvCxnSpPr>
          <p:nvPr userDrawn="1"/>
        </p:nvCxnSpPr>
        <p:spPr>
          <a:xfrm>
            <a:off x="9458834" y="1540061"/>
            <a:ext cx="0" cy="370204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6132" y="6394450"/>
            <a:ext cx="69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AD03-4860-4E41-8C65-3BCAECF6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6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CD01DC-732B-4D9F-B61C-3AFB0BFD0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911" y="365125"/>
            <a:ext cx="10994923" cy="103249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dirty="0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F140858-BFB2-4323-AE6A-0DE834CBD88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1663" y="1590675"/>
            <a:ext cx="10988676" cy="48196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6132" y="6394450"/>
            <a:ext cx="69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AD03-4860-4E41-8C65-3BCAECF6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 Pattern Fill">
    <p:bg>
      <p:bgPr>
        <a:pattFill prst="lt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6132" y="6394450"/>
            <a:ext cx="69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AD03-4860-4E41-8C65-3BCAECF6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7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CE454-16EF-414A-9F71-1ADF79C4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365125"/>
            <a:ext cx="10983817" cy="9036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84C32-D0D1-4611-8270-DCC5D3A6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911" y="1668780"/>
            <a:ext cx="10983817" cy="4508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DD357D1D-7D33-47D8-BE9E-1EB3ACB55D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06923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Filename.ppt/</a:t>
            </a:r>
            <a:fld id="{3587B205-D543-4E3E-B23B-C20DB7518250}" type="slidenum">
              <a:rPr lang="en-US" altLang="en-US" sz="70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 dirty="0">
              <a:solidFill>
                <a:srgbClr val="8B85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6132" y="6394450"/>
            <a:ext cx="69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AD03-4860-4E41-8C65-3BCAECF6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1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1" r:id="rId2"/>
    <p:sldLayoutId id="2147483650" r:id="rId3"/>
    <p:sldLayoutId id="2147483652" r:id="rId4"/>
    <p:sldLayoutId id="2147483654" r:id="rId5"/>
    <p:sldLayoutId id="2147483683" r:id="rId6"/>
    <p:sldLayoutId id="2147483684" r:id="rId7"/>
    <p:sldLayoutId id="2147483682" r:id="rId8"/>
    <p:sldLayoutId id="2147483673" r:id="rId9"/>
    <p:sldLayoutId id="2147483649" r:id="rId10"/>
  </p:sldLayoutIdLst>
  <p:hf hdr="0" ftr="0" dt="0"/>
  <p:txStyles>
    <p:titleStyle>
      <a:lvl1pPr marL="341313" indent="-341313" algn="l" defTabSz="914400" rtl="0" eaLnBrk="1" latinLnBrk="0" hangingPunct="1">
        <a:lnSpc>
          <a:spcPct val="90000"/>
        </a:lnSpc>
        <a:spcBef>
          <a:spcPct val="0"/>
        </a:spcBef>
        <a:buClr>
          <a:srgbClr val="00B0F0"/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anose="05000000000000000000" pitchFamily="2" charset="2"/>
        <a:buChar char="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emf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Relationship Id="rId1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FBA678-B982-470D-963C-9C3A3397A3D0}"/>
              </a:ext>
            </a:extLst>
          </p:cNvPr>
          <p:cNvSpPr/>
          <p:nvPr/>
        </p:nvSpPr>
        <p:spPr>
          <a:xfrm>
            <a:off x="0" y="6195392"/>
            <a:ext cx="12192000" cy="4770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9EC615-3381-4FFD-A6D8-1DDB5CC27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89330"/>
            <a:ext cx="12192000" cy="23876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Pure Water Demonstration and Artificial Intelligence Update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7FE4CE-4059-4014-815D-52AA78230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September 13, 2021</a:t>
            </a:r>
          </a:p>
        </p:txBody>
      </p:sp>
    </p:spTree>
    <p:extLst>
      <p:ext uri="{BB962C8B-B14F-4D97-AF65-F5344CB8AC3E}">
        <p14:creationId xmlns:p14="http://schemas.microsoft.com/office/powerpoint/2010/main" val="62407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Water Comparisons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8D7E9A92-6158-4FE3-81D3-BEBE30EE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9" y="1377178"/>
            <a:ext cx="6715125" cy="4924425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B6072FB9-F6FA-4C92-B790-50C40A11ABE6}"/>
              </a:ext>
            </a:extLst>
          </p:cNvPr>
          <p:cNvSpPr/>
          <p:nvPr/>
        </p:nvSpPr>
        <p:spPr>
          <a:xfrm rot="19194337">
            <a:off x="4062004" y="1232084"/>
            <a:ext cx="1150515" cy="345998"/>
          </a:xfrm>
          <a:prstGeom prst="lef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95532F-C253-4090-B78F-7F09E3BC187F}"/>
              </a:ext>
            </a:extLst>
          </p:cNvPr>
          <p:cNvSpPr txBox="1"/>
          <p:nvPr/>
        </p:nvSpPr>
        <p:spPr>
          <a:xfrm>
            <a:off x="5138396" y="802659"/>
            <a:ext cx="2192801" cy="452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i="1" dirty="0">
                <a:solidFill>
                  <a:srgbClr val="FF0000"/>
                </a:solidFill>
              </a:rPr>
              <a:t>Drinking Water Supplies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5ABBB4-C956-4F05-910E-C06AF26A7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027" y="3429000"/>
            <a:ext cx="3168490" cy="19032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C92A68-1024-44B8-A108-FB6426296499}"/>
              </a:ext>
            </a:extLst>
          </p:cNvPr>
          <p:cNvSpPr txBox="1"/>
          <p:nvPr/>
        </p:nvSpPr>
        <p:spPr>
          <a:xfrm>
            <a:off x="8302027" y="473573"/>
            <a:ext cx="2955045" cy="25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Pure Water DEMO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58D0D13-2AB5-43FA-B4F4-8D2221048084}"/>
              </a:ext>
            </a:extLst>
          </p:cNvPr>
          <p:cNvSpPr/>
          <p:nvPr/>
        </p:nvSpPr>
        <p:spPr>
          <a:xfrm>
            <a:off x="1086416" y="5017062"/>
            <a:ext cx="5677863" cy="169464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ECF94205-9202-40C3-BDCD-954672459A34}"/>
              </a:ext>
            </a:extLst>
          </p:cNvPr>
          <p:cNvSpPr/>
          <p:nvPr/>
        </p:nvSpPr>
        <p:spPr>
          <a:xfrm rot="9857260">
            <a:off x="6999947" y="4777083"/>
            <a:ext cx="1150515" cy="345998"/>
          </a:xfrm>
          <a:prstGeom prst="leftArrow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Scale Design</a:t>
            </a: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F44A28FB-A348-43AD-A388-EDDC59D80B3F}"/>
              </a:ext>
            </a:extLst>
          </p:cNvPr>
          <p:cNvSpPr/>
          <p:nvPr/>
        </p:nvSpPr>
        <p:spPr>
          <a:xfrm>
            <a:off x="8210049" y="473573"/>
            <a:ext cx="2220685" cy="15471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Suppliers Fully Vetted</a:t>
            </a: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7F877C9B-AB3D-478F-A7CC-82EFBC005E8E}"/>
              </a:ext>
            </a:extLst>
          </p:cNvPr>
          <p:cNvSpPr/>
          <p:nvPr/>
        </p:nvSpPr>
        <p:spPr>
          <a:xfrm>
            <a:off x="8210049" y="2251899"/>
            <a:ext cx="2220685" cy="208857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Future “Flux” of 40 to 50 </a:t>
            </a:r>
            <a:r>
              <a:rPr lang="en-US" dirty="0" err="1"/>
              <a:t>gfd</a:t>
            </a:r>
            <a:r>
              <a:rPr lang="en-US" dirty="0"/>
              <a:t>, much greater than conventional 25 </a:t>
            </a:r>
            <a:r>
              <a:rPr lang="en-US" dirty="0" err="1"/>
              <a:t>gfd</a:t>
            </a:r>
            <a:r>
              <a:rPr lang="en-US" dirty="0"/>
              <a:t> designs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97226-9279-465B-9581-B67B3D0219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7" y="1272011"/>
            <a:ext cx="6470210" cy="4852658"/>
          </a:xfrm>
          <a:prstGeom prst="rect">
            <a:avLst/>
          </a:prstGeom>
        </p:spPr>
      </p:pic>
      <p:sp>
        <p:nvSpPr>
          <p:cNvPr id="8" name="Double Wave 7">
            <a:extLst>
              <a:ext uri="{FF2B5EF4-FFF2-40B4-BE49-F238E27FC236}">
                <a16:creationId xmlns:a16="http://schemas.microsoft.com/office/drawing/2014/main" id="{2A64587B-00CF-4184-9244-CB7EA8513D64}"/>
              </a:ext>
            </a:extLst>
          </p:cNvPr>
          <p:cNvSpPr/>
          <p:nvPr/>
        </p:nvSpPr>
        <p:spPr>
          <a:xfrm>
            <a:off x="8210048" y="4571683"/>
            <a:ext cx="2220685" cy="15471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</a:t>
            </a:r>
            <a:r>
              <a:rPr lang="en-US" dirty="0" err="1"/>
              <a:t>Ms</a:t>
            </a:r>
            <a:r>
              <a:rPr lang="en-US" dirty="0"/>
              <a:t> saved due to higher Flux</a:t>
            </a:r>
          </a:p>
        </p:txBody>
      </p:sp>
    </p:spTree>
    <p:extLst>
      <p:ext uri="{BB962C8B-B14F-4D97-AF65-F5344CB8AC3E}">
        <p14:creationId xmlns:p14="http://schemas.microsoft.com/office/powerpoint/2010/main" val="7738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Training</a:t>
            </a: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F44A28FB-A348-43AD-A388-EDDC59D80B3F}"/>
              </a:ext>
            </a:extLst>
          </p:cNvPr>
          <p:cNvSpPr/>
          <p:nvPr/>
        </p:nvSpPr>
        <p:spPr>
          <a:xfrm>
            <a:off x="9087558" y="3431680"/>
            <a:ext cx="2220685" cy="15471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AWTO Required for Potable Reuse</a:t>
            </a: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7F877C9B-AB3D-478F-A7CC-82EFBC005E8E}"/>
              </a:ext>
            </a:extLst>
          </p:cNvPr>
          <p:cNvSpPr/>
          <p:nvPr/>
        </p:nvSpPr>
        <p:spPr>
          <a:xfrm>
            <a:off x="7269901" y="1634535"/>
            <a:ext cx="2220685" cy="165099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Conventional Ops Certifications Not Enough!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FAFA87FA-AAFF-4395-B78E-17FAE0314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32" y="-226346"/>
            <a:ext cx="2143845" cy="2143845"/>
          </a:xfrm>
          <a:prstGeom prst="rect">
            <a:avLst/>
          </a:prstGeom>
        </p:spPr>
      </p:pic>
      <p:pic>
        <p:nvPicPr>
          <p:cNvPr id="9" name="図 25">
            <a:extLst>
              <a:ext uri="{FF2B5EF4-FFF2-40B4-BE49-F238E27FC236}">
                <a16:creationId xmlns:a16="http://schemas.microsoft.com/office/drawing/2014/main" id="{ACA8867B-BC0A-4736-9B83-740F94191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9" y="1501805"/>
            <a:ext cx="2828581" cy="2121435"/>
          </a:xfrm>
          <a:prstGeom prst="rect">
            <a:avLst/>
          </a:prstGeom>
        </p:spPr>
      </p:pic>
      <p:pic>
        <p:nvPicPr>
          <p:cNvPr id="7" name="Picture 6" descr="People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506E544A-3B7D-4B66-8859-70FD1C81E3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86" y="3133316"/>
            <a:ext cx="3215768" cy="2143845"/>
          </a:xfrm>
          <a:prstGeom prst="rect">
            <a:avLst/>
          </a:prstGeom>
        </p:spPr>
      </p:pic>
      <p:pic>
        <p:nvPicPr>
          <p:cNvPr id="11" name="Picture 10" descr="A person working in a factory&#10;&#10;Description automatically generated">
            <a:extLst>
              <a:ext uri="{FF2B5EF4-FFF2-40B4-BE49-F238E27FC236}">
                <a16:creationId xmlns:a16="http://schemas.microsoft.com/office/drawing/2014/main" id="{100DC599-3BBB-4D5F-B2DD-73C19B8F7E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27" y="4680432"/>
            <a:ext cx="3209796" cy="213986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90B82CC-412B-441A-9EE8-C4926365CCA7}"/>
              </a:ext>
            </a:extLst>
          </p:cNvPr>
          <p:cNvSpPr/>
          <p:nvPr/>
        </p:nvSpPr>
        <p:spPr>
          <a:xfrm rot="1647293">
            <a:off x="3660914" y="2973121"/>
            <a:ext cx="2885833" cy="36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9F328-6126-40EF-9E22-2A90E95B906A}"/>
              </a:ext>
            </a:extLst>
          </p:cNvPr>
          <p:cNvSpPr/>
          <p:nvPr/>
        </p:nvSpPr>
        <p:spPr>
          <a:xfrm rot="1647293">
            <a:off x="2017114" y="4980059"/>
            <a:ext cx="2885833" cy="36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 Stakeholders</a:t>
            </a:r>
          </a:p>
        </p:txBody>
      </p:sp>
      <p:pic>
        <p:nvPicPr>
          <p:cNvPr id="7" name="Picture 6" descr="A building with a sign in front&#10;&#10;Description automatically generated with low confidence">
            <a:extLst>
              <a:ext uri="{FF2B5EF4-FFF2-40B4-BE49-F238E27FC236}">
                <a16:creationId xmlns:a16="http://schemas.microsoft.com/office/drawing/2014/main" id="{4C0C22B7-8A67-48E3-8465-CD8A186D7C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5" y="1506071"/>
            <a:ext cx="4210850" cy="3158138"/>
          </a:xfrm>
          <a:prstGeom prst="rect">
            <a:avLst/>
          </a:prstGeom>
        </p:spPr>
      </p:pic>
      <p:pic>
        <p:nvPicPr>
          <p:cNvPr id="10" name="Picture 9" descr="A kitchen with white cabinets&#10;&#10;Description automatically generated">
            <a:extLst>
              <a:ext uri="{FF2B5EF4-FFF2-40B4-BE49-F238E27FC236}">
                <a16:creationId xmlns:a16="http://schemas.microsoft.com/office/drawing/2014/main" id="{D89C2ACE-5908-4F71-970A-4B83B216B0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86" y="1506071"/>
            <a:ext cx="3158138" cy="3158138"/>
          </a:xfrm>
          <a:prstGeom prst="rect">
            <a:avLst/>
          </a:prstGeom>
        </p:spPr>
      </p:pic>
      <p:pic>
        <p:nvPicPr>
          <p:cNvPr id="5" name="Picture 4" descr="A group of people standing in front of a white board&#10;&#10;Description automatically generated with medium confidence">
            <a:extLst>
              <a:ext uri="{FF2B5EF4-FFF2-40B4-BE49-F238E27FC236}">
                <a16:creationId xmlns:a16="http://schemas.microsoft.com/office/drawing/2014/main" id="{671FAEDA-8306-4969-86FE-053AF4E12D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25" y="1506070"/>
            <a:ext cx="4167830" cy="31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4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ACBD-6B70-4B0A-904C-90F4671A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87" y="1941694"/>
            <a:ext cx="9725218" cy="1477752"/>
          </a:xfrm>
        </p:spPr>
        <p:txBody>
          <a:bodyPr/>
          <a:lstStyle/>
          <a:p>
            <a:r>
              <a:rPr lang="en-US" dirty="0"/>
              <a:t>Artificial Intelligence/Machine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54833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Collaboration for Project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C249-61BB-4EE7-94E1-423D7662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664" y="1342928"/>
            <a:ext cx="2579255" cy="51723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Project Participants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0D9634AD-7193-4179-8032-8DFC4203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42" y="3636228"/>
            <a:ext cx="2103700" cy="32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See the source image">
            <a:extLst>
              <a:ext uri="{FF2B5EF4-FFF2-40B4-BE49-F238E27FC236}">
                <a16:creationId xmlns:a16="http://schemas.microsoft.com/office/drawing/2014/main" id="{08506CF9-8923-4F2D-B72A-80D247B0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37" y="4110923"/>
            <a:ext cx="2292089" cy="4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65B548-2186-4F4C-B34F-9AD3EEAB4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54" y="2659806"/>
            <a:ext cx="2322242" cy="97642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FCAD65C-11F4-4972-A79F-1C215B9E0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57" y="1941772"/>
            <a:ext cx="1495783" cy="84729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423097-6343-43F4-95C7-80440CFFFBED}"/>
              </a:ext>
            </a:extLst>
          </p:cNvPr>
          <p:cNvSpPr txBox="1">
            <a:spLocks/>
          </p:cNvSpPr>
          <p:nvPr/>
        </p:nvSpPr>
        <p:spPr>
          <a:xfrm>
            <a:off x="6860081" y="1342928"/>
            <a:ext cx="2579255" cy="51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ea typeface="+mn-ea"/>
                <a:cs typeface="Poppins" panose="020B0604020202020204" charset="0"/>
              </a:defRPr>
            </a:lvl1pPr>
            <a:lvl2pPr marL="738188" indent="-2809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ea typeface="+mn-ea"/>
                <a:cs typeface="Poppins" panose="020B060402020202020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Poppins" panose="020B0604020202020204" charset="0"/>
                <a:ea typeface="+mn-ea"/>
                <a:cs typeface="Poppins" panose="020B060402020202020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/>
              <a:t>Funding Partners</a:t>
            </a:r>
          </a:p>
        </p:txBody>
      </p:sp>
      <p:pic>
        <p:nvPicPr>
          <p:cNvPr id="9" name="Picture 13" descr="See the source image">
            <a:extLst>
              <a:ext uri="{FF2B5EF4-FFF2-40B4-BE49-F238E27FC236}">
                <a16:creationId xmlns:a16="http://schemas.microsoft.com/office/drawing/2014/main" id="{E095FF31-69F9-445A-A6BD-A1D82AA7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01" y="3711925"/>
            <a:ext cx="2292089" cy="4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F5FE58-FF33-4F30-8594-506F1415A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87" y="2659806"/>
            <a:ext cx="2322242" cy="976422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62ACE8-BF1A-455B-B611-604433E1B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54" y="4317384"/>
            <a:ext cx="1807182" cy="819473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BB8651ED-03FE-4BEB-AD9D-709B4C99DD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89" y="5332092"/>
            <a:ext cx="1171711" cy="1178762"/>
          </a:xfrm>
          <a:prstGeom prst="rect">
            <a:avLst/>
          </a:prstGeom>
        </p:spPr>
      </p:pic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0AF6CA47-E499-4A01-A658-F01749FB7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07" y="1915657"/>
            <a:ext cx="2455369" cy="646532"/>
          </a:xfrm>
          <a:prstGeom prst="rect">
            <a:avLst/>
          </a:prstGeom>
        </p:spPr>
      </p:pic>
      <p:pic>
        <p:nvPicPr>
          <p:cNvPr id="1026" name="Picture 2" descr="IOSight">
            <a:extLst>
              <a:ext uri="{FF2B5EF4-FFF2-40B4-BE49-F238E27FC236}">
                <a16:creationId xmlns:a16="http://schemas.microsoft.com/office/drawing/2014/main" id="{6A0BC36C-3949-44B3-B36C-AD5A74DCB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35" y="4658149"/>
            <a:ext cx="2115607" cy="5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Wholistic Approach to Energy Use and Water Quality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0714C-0489-4980-B408-F856D853B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49" y="2975933"/>
            <a:ext cx="1797292" cy="90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571A3E-30D6-4B33-9B2D-401D8A40DC1C}"/>
              </a:ext>
            </a:extLst>
          </p:cNvPr>
          <p:cNvSpPr txBox="1"/>
          <p:nvPr/>
        </p:nvSpPr>
        <p:spPr>
          <a:xfrm>
            <a:off x="3163745" y="3909651"/>
            <a:ext cx="132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Biological Secondary Treatment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61878-C001-4754-A8BA-82E206CB67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3" y="3082893"/>
            <a:ext cx="1321726" cy="693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A07A3B-E496-467D-8096-1C230F794AD4}"/>
              </a:ext>
            </a:extLst>
          </p:cNvPr>
          <p:cNvSpPr txBox="1"/>
          <p:nvPr/>
        </p:nvSpPr>
        <p:spPr>
          <a:xfrm>
            <a:off x="1141213" y="3909651"/>
            <a:ext cx="132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Primary Treatment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112775B-FC8E-4323-8E60-A7B40008F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93452" l="4928" r="95072">
                        <a14:foregroundMark x1="16232" y1="7738" x2="6377" y2="25000"/>
                        <a14:foregroundMark x1="6377" y1="25000" x2="2029" y2="49405"/>
                        <a14:foregroundMark x1="2029" y1="49405" x2="5507" y2="75000"/>
                        <a14:foregroundMark x1="5507" y1="75000" x2="15942" y2="89881"/>
                        <a14:foregroundMark x1="15942" y1="89881" x2="17101" y2="62500"/>
                        <a14:foregroundMark x1="17101" y1="62500" x2="13623" y2="38690"/>
                        <a14:foregroundMark x1="13623" y1="38690" x2="10145" y2="51786"/>
                        <a14:foregroundMark x1="16522" y1="38690" x2="16812" y2="13690"/>
                        <a14:foregroundMark x1="16812" y1="13690" x2="28696" y2="7143"/>
                        <a14:foregroundMark x1="28696" y1="7143" x2="78551" y2="8929"/>
                        <a14:foregroundMark x1="78551" y1="8929" x2="91014" y2="53571"/>
                        <a14:foregroundMark x1="91014" y1="53571" x2="91014" y2="55952"/>
                        <a14:foregroundMark x1="94783" y1="28571" x2="95652" y2="74405"/>
                        <a14:foregroundMark x1="83768" y1="38095" x2="83188" y2="90476"/>
                        <a14:foregroundMark x1="83188" y1="90476" x2="87826" y2="85714"/>
                        <a14:foregroundMark x1="20000" y1="92262" x2="59420" y2="92262"/>
                        <a14:foregroundMark x1="59420" y1="92262" x2="71594" y2="92262"/>
                        <a14:foregroundMark x1="71594" y1="92262" x2="78841" y2="93452"/>
                        <a14:foregroundMark x1="46667" y1="70238" x2="50145" y2="23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190" y="3164826"/>
            <a:ext cx="1172425" cy="570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A4E2CD-B555-4ECD-ABD1-D97284BF6421}"/>
              </a:ext>
            </a:extLst>
          </p:cNvPr>
          <p:cNvSpPr txBox="1"/>
          <p:nvPr/>
        </p:nvSpPr>
        <p:spPr>
          <a:xfrm>
            <a:off x="9046766" y="3992909"/>
            <a:ext cx="97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UV Disinfection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EA95E4-7B9F-4E77-910D-BC2AA36DC85E}"/>
              </a:ext>
            </a:extLst>
          </p:cNvPr>
          <p:cNvCxnSpPr>
            <a:cxnSpLocks/>
          </p:cNvCxnSpPr>
          <p:nvPr/>
        </p:nvCxnSpPr>
        <p:spPr>
          <a:xfrm>
            <a:off x="6510250" y="3443390"/>
            <a:ext cx="512666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A0CDEB-90BF-472B-81F9-C84B0DA34219}"/>
              </a:ext>
            </a:extLst>
          </p:cNvPr>
          <p:cNvCxnSpPr>
            <a:cxnSpLocks/>
          </p:cNvCxnSpPr>
          <p:nvPr/>
        </p:nvCxnSpPr>
        <p:spPr>
          <a:xfrm>
            <a:off x="10118615" y="3443390"/>
            <a:ext cx="59650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0D2D85-4ADB-4282-8A9B-302F12204B39}"/>
              </a:ext>
            </a:extLst>
          </p:cNvPr>
          <p:cNvCxnSpPr>
            <a:cxnSpLocks/>
          </p:cNvCxnSpPr>
          <p:nvPr/>
        </p:nvCxnSpPr>
        <p:spPr>
          <a:xfrm>
            <a:off x="8343492" y="3443390"/>
            <a:ext cx="521904" cy="689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1CA4B8EA-36F3-4B15-8D6B-DAD5B73CFE0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65" y="2975933"/>
            <a:ext cx="956841" cy="9487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9F4FCD-6958-4549-9196-8A849FA57D32}"/>
              </a:ext>
            </a:extLst>
          </p:cNvPr>
          <p:cNvSpPr txBox="1"/>
          <p:nvPr/>
        </p:nvSpPr>
        <p:spPr>
          <a:xfrm>
            <a:off x="5309931" y="4140483"/>
            <a:ext cx="120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Ultrafiltration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A90075-E76A-47E5-B684-4CE5E6A3A7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39" y="2976064"/>
            <a:ext cx="1137178" cy="9691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3B0DB3-4A26-4ACC-B96B-67B4ECA0D4D9}"/>
              </a:ext>
            </a:extLst>
          </p:cNvPr>
          <p:cNvSpPr txBox="1"/>
          <p:nvPr/>
        </p:nvSpPr>
        <p:spPr>
          <a:xfrm>
            <a:off x="6986327" y="4105504"/>
            <a:ext cx="127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Reverse Osmosis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83D0F7-689A-4D86-B3A6-32BDAD303752}"/>
              </a:ext>
            </a:extLst>
          </p:cNvPr>
          <p:cNvCxnSpPr>
            <a:cxnSpLocks/>
          </p:cNvCxnSpPr>
          <p:nvPr/>
        </p:nvCxnSpPr>
        <p:spPr>
          <a:xfrm>
            <a:off x="4857698" y="3443390"/>
            <a:ext cx="517866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63E0F6-CB46-4FBB-ACC2-7C37E0F59DBF}"/>
              </a:ext>
            </a:extLst>
          </p:cNvPr>
          <p:cNvCxnSpPr>
            <a:cxnSpLocks/>
          </p:cNvCxnSpPr>
          <p:nvPr/>
        </p:nvCxnSpPr>
        <p:spPr>
          <a:xfrm>
            <a:off x="2573594" y="3445210"/>
            <a:ext cx="336276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AD9B42-F0F3-4F49-868D-9C16D7D0066A}"/>
              </a:ext>
            </a:extLst>
          </p:cNvPr>
          <p:cNvCxnSpPr>
            <a:cxnSpLocks/>
          </p:cNvCxnSpPr>
          <p:nvPr/>
        </p:nvCxnSpPr>
        <p:spPr>
          <a:xfrm>
            <a:off x="611011" y="3446529"/>
            <a:ext cx="429391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2BE83670-183E-4531-A1B1-D4418311ADF2}"/>
              </a:ext>
            </a:extLst>
          </p:cNvPr>
          <p:cNvSpPr/>
          <p:nvPr/>
        </p:nvSpPr>
        <p:spPr>
          <a:xfrm>
            <a:off x="3163745" y="2443561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>
            <a:extLst>
              <a:ext uri="{FF2B5EF4-FFF2-40B4-BE49-F238E27FC236}">
                <a16:creationId xmlns:a16="http://schemas.microsoft.com/office/drawing/2014/main" id="{241EE534-E539-4264-96C2-2FEBEA3E6136}"/>
              </a:ext>
            </a:extLst>
          </p:cNvPr>
          <p:cNvSpPr/>
          <p:nvPr/>
        </p:nvSpPr>
        <p:spPr>
          <a:xfrm>
            <a:off x="3498507" y="2443560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D1E08F73-E869-4A16-A68C-8E03B3A6D2A1}"/>
              </a:ext>
            </a:extLst>
          </p:cNvPr>
          <p:cNvSpPr/>
          <p:nvPr/>
        </p:nvSpPr>
        <p:spPr>
          <a:xfrm>
            <a:off x="3870197" y="2443559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1101CFCA-1F36-4481-89F5-828B8CA83F85}"/>
              </a:ext>
            </a:extLst>
          </p:cNvPr>
          <p:cNvSpPr/>
          <p:nvPr/>
        </p:nvSpPr>
        <p:spPr>
          <a:xfrm>
            <a:off x="5534173" y="2443560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3FC93AB3-C37E-47B4-8D38-F9B2DD0480EC}"/>
              </a:ext>
            </a:extLst>
          </p:cNvPr>
          <p:cNvSpPr/>
          <p:nvPr/>
        </p:nvSpPr>
        <p:spPr>
          <a:xfrm>
            <a:off x="5905863" y="2443559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ghtning Bolt 25">
            <a:extLst>
              <a:ext uri="{FF2B5EF4-FFF2-40B4-BE49-F238E27FC236}">
                <a16:creationId xmlns:a16="http://schemas.microsoft.com/office/drawing/2014/main" id="{8FA94DB2-CCA9-4FCF-A0A7-DDF9EDEC317C}"/>
              </a:ext>
            </a:extLst>
          </p:cNvPr>
          <p:cNvSpPr/>
          <p:nvPr/>
        </p:nvSpPr>
        <p:spPr>
          <a:xfrm>
            <a:off x="9147211" y="2443560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ghtning Bolt 26">
            <a:extLst>
              <a:ext uri="{FF2B5EF4-FFF2-40B4-BE49-F238E27FC236}">
                <a16:creationId xmlns:a16="http://schemas.microsoft.com/office/drawing/2014/main" id="{1E8D0641-9E5C-4998-B531-78FDB507CB46}"/>
              </a:ext>
            </a:extLst>
          </p:cNvPr>
          <p:cNvSpPr/>
          <p:nvPr/>
        </p:nvSpPr>
        <p:spPr>
          <a:xfrm>
            <a:off x="9518901" y="2443559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>
            <a:extLst>
              <a:ext uri="{FF2B5EF4-FFF2-40B4-BE49-F238E27FC236}">
                <a16:creationId xmlns:a16="http://schemas.microsoft.com/office/drawing/2014/main" id="{2090ECF8-2328-46CC-92E0-75434D56C6E3}"/>
              </a:ext>
            </a:extLst>
          </p:cNvPr>
          <p:cNvSpPr/>
          <p:nvPr/>
        </p:nvSpPr>
        <p:spPr>
          <a:xfrm>
            <a:off x="7012681" y="2443561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ghtning Bolt 28">
            <a:extLst>
              <a:ext uri="{FF2B5EF4-FFF2-40B4-BE49-F238E27FC236}">
                <a16:creationId xmlns:a16="http://schemas.microsoft.com/office/drawing/2014/main" id="{E43F83DB-FDA3-4A7A-B84D-CE07D27966D5}"/>
              </a:ext>
            </a:extLst>
          </p:cNvPr>
          <p:cNvSpPr/>
          <p:nvPr/>
        </p:nvSpPr>
        <p:spPr>
          <a:xfrm>
            <a:off x="7347443" y="2443560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ightning Bolt 29">
            <a:extLst>
              <a:ext uri="{FF2B5EF4-FFF2-40B4-BE49-F238E27FC236}">
                <a16:creationId xmlns:a16="http://schemas.microsoft.com/office/drawing/2014/main" id="{C101ADA4-FE40-4936-8263-B52E4891249D}"/>
              </a:ext>
            </a:extLst>
          </p:cNvPr>
          <p:cNvSpPr/>
          <p:nvPr/>
        </p:nvSpPr>
        <p:spPr>
          <a:xfrm>
            <a:off x="7719133" y="2443559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picture containing chessman&#10;&#10;Description automatically generated">
            <a:extLst>
              <a:ext uri="{FF2B5EF4-FFF2-40B4-BE49-F238E27FC236}">
                <a16:creationId xmlns:a16="http://schemas.microsoft.com/office/drawing/2014/main" id="{F6BE5FC9-2F7F-44DA-996C-79F4367D0A1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12" y="4610661"/>
            <a:ext cx="899153" cy="685808"/>
          </a:xfrm>
          <a:prstGeom prst="rect">
            <a:avLst/>
          </a:prstGeom>
        </p:spPr>
      </p:pic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675C4122-B1AB-4131-9C1D-53ED9EB4B0F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97" y="4610661"/>
            <a:ext cx="750479" cy="646331"/>
          </a:xfrm>
          <a:prstGeom prst="rect">
            <a:avLst/>
          </a:prstGeom>
        </p:spPr>
      </p:pic>
      <p:pic>
        <p:nvPicPr>
          <p:cNvPr id="39" name="Picture 38" descr="Shape, circle&#10;&#10;Description automatically generated">
            <a:extLst>
              <a:ext uri="{FF2B5EF4-FFF2-40B4-BE49-F238E27FC236}">
                <a16:creationId xmlns:a16="http://schemas.microsoft.com/office/drawing/2014/main" id="{339B2EEB-AB0E-402E-9371-411C8F1B8C5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57" y="4610967"/>
            <a:ext cx="750479" cy="646331"/>
          </a:xfrm>
          <a:prstGeom prst="rect">
            <a:avLst/>
          </a:prstGeom>
        </p:spPr>
      </p:pic>
      <p:pic>
        <p:nvPicPr>
          <p:cNvPr id="40" name="Picture 39" descr="A picture containing chessman&#10;&#10;Description automatically generated">
            <a:extLst>
              <a:ext uri="{FF2B5EF4-FFF2-40B4-BE49-F238E27FC236}">
                <a16:creationId xmlns:a16="http://schemas.microsoft.com/office/drawing/2014/main" id="{266A88A5-E2F6-4621-9406-8CB59CA4469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80" y="4550220"/>
            <a:ext cx="899153" cy="685808"/>
          </a:xfrm>
          <a:prstGeom prst="rect">
            <a:avLst/>
          </a:prstGeom>
        </p:spPr>
      </p:pic>
      <p:pic>
        <p:nvPicPr>
          <p:cNvPr id="41" name="Picture 40" descr="Shape, circle&#10;&#10;Description automatically generated">
            <a:extLst>
              <a:ext uri="{FF2B5EF4-FFF2-40B4-BE49-F238E27FC236}">
                <a16:creationId xmlns:a16="http://schemas.microsoft.com/office/drawing/2014/main" id="{38B60B42-D0B1-4DA3-BA69-95799C1D3D0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5" y="4550220"/>
            <a:ext cx="750479" cy="646331"/>
          </a:xfrm>
          <a:prstGeom prst="rect">
            <a:avLst/>
          </a:prstGeom>
        </p:spPr>
      </p:pic>
      <p:pic>
        <p:nvPicPr>
          <p:cNvPr id="42" name="Picture 41" descr="A picture containing chessman&#10;&#10;Description automatically generated">
            <a:extLst>
              <a:ext uri="{FF2B5EF4-FFF2-40B4-BE49-F238E27FC236}">
                <a16:creationId xmlns:a16="http://schemas.microsoft.com/office/drawing/2014/main" id="{1E7FF61D-6C3D-404A-83C8-7E3BB2FAC7D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97" y="4479287"/>
            <a:ext cx="899153" cy="685808"/>
          </a:xfrm>
          <a:prstGeom prst="rect">
            <a:avLst/>
          </a:prstGeom>
        </p:spPr>
      </p:pic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62B757D1-EA73-49C8-8E74-0389C0E1353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82" y="4479287"/>
            <a:ext cx="750479" cy="646331"/>
          </a:xfrm>
          <a:prstGeom prst="rect">
            <a:avLst/>
          </a:prstGeom>
        </p:spPr>
      </p:pic>
      <p:pic>
        <p:nvPicPr>
          <p:cNvPr id="51" name="Picture 50" descr="Shape&#10;&#10;Description automatically generated with low confidence">
            <a:extLst>
              <a:ext uri="{FF2B5EF4-FFF2-40B4-BE49-F238E27FC236}">
                <a16:creationId xmlns:a16="http://schemas.microsoft.com/office/drawing/2014/main" id="{FFE384F9-59FF-4361-9E05-26E70F9B81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57" y="1509894"/>
            <a:ext cx="916413" cy="916413"/>
          </a:xfrm>
          <a:prstGeom prst="rect">
            <a:avLst/>
          </a:prstGeom>
        </p:spPr>
      </p:pic>
      <p:sp>
        <p:nvSpPr>
          <p:cNvPr id="52" name="Lightning Bolt 51">
            <a:extLst>
              <a:ext uri="{FF2B5EF4-FFF2-40B4-BE49-F238E27FC236}">
                <a16:creationId xmlns:a16="http://schemas.microsoft.com/office/drawing/2014/main" id="{9532A87B-60D6-4C0E-A3D8-5F913F2AC828}"/>
              </a:ext>
            </a:extLst>
          </p:cNvPr>
          <p:cNvSpPr/>
          <p:nvPr/>
        </p:nvSpPr>
        <p:spPr>
          <a:xfrm>
            <a:off x="1537719" y="2456734"/>
            <a:ext cx="374488" cy="501909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hape&#10;&#10;Description automatically generated with low confidence">
            <a:extLst>
              <a:ext uri="{FF2B5EF4-FFF2-40B4-BE49-F238E27FC236}">
                <a16:creationId xmlns:a16="http://schemas.microsoft.com/office/drawing/2014/main" id="{62B55DB3-DC0A-41BE-8CA0-F5B681DE47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20" y="4382503"/>
            <a:ext cx="1060070" cy="1060070"/>
          </a:xfrm>
          <a:prstGeom prst="rect">
            <a:avLst/>
          </a:prstGeom>
        </p:spPr>
      </p:pic>
      <p:pic>
        <p:nvPicPr>
          <p:cNvPr id="62" name="Picture 61" descr="Chart, funnel chart&#10;&#10;Description automatically generated">
            <a:extLst>
              <a:ext uri="{FF2B5EF4-FFF2-40B4-BE49-F238E27FC236}">
                <a16:creationId xmlns:a16="http://schemas.microsoft.com/office/drawing/2014/main" id="{CB4E69D5-CF57-4A4F-9AB4-5439A48DD96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46" y="2991135"/>
            <a:ext cx="872850" cy="872850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low confidence">
            <a:extLst>
              <a:ext uri="{FF2B5EF4-FFF2-40B4-BE49-F238E27FC236}">
                <a16:creationId xmlns:a16="http://schemas.microsoft.com/office/drawing/2014/main" id="{0440F6F9-1B23-4A9C-BF0A-D8F719BE63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82" y="1519205"/>
            <a:ext cx="916413" cy="916413"/>
          </a:xfrm>
          <a:prstGeom prst="rect">
            <a:avLst/>
          </a:prstGeom>
        </p:spPr>
      </p:pic>
      <p:pic>
        <p:nvPicPr>
          <p:cNvPr id="64" name="Picture 63" descr="Shape&#10;&#10;Description automatically generated with low confidence">
            <a:extLst>
              <a:ext uri="{FF2B5EF4-FFF2-40B4-BE49-F238E27FC236}">
                <a16:creationId xmlns:a16="http://schemas.microsoft.com/office/drawing/2014/main" id="{0CB0BA0E-EB7B-4725-B677-6C1116436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60" y="1479429"/>
            <a:ext cx="916413" cy="916413"/>
          </a:xfrm>
          <a:prstGeom prst="rect">
            <a:avLst/>
          </a:prstGeom>
        </p:spPr>
      </p:pic>
      <p:pic>
        <p:nvPicPr>
          <p:cNvPr id="65" name="Picture 64" descr="Shape&#10;&#10;Description automatically generated with low confidence">
            <a:extLst>
              <a:ext uri="{FF2B5EF4-FFF2-40B4-BE49-F238E27FC236}">
                <a16:creationId xmlns:a16="http://schemas.microsoft.com/office/drawing/2014/main" id="{F68081FE-EB44-4A34-90DD-D2366D3D3F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85" y="1488740"/>
            <a:ext cx="916413" cy="916413"/>
          </a:xfrm>
          <a:prstGeom prst="rect">
            <a:avLst/>
          </a:prstGeom>
        </p:spPr>
      </p:pic>
      <p:pic>
        <p:nvPicPr>
          <p:cNvPr id="66" name="Picture 65" descr="Shape&#10;&#10;Description automatically generated with low confidence">
            <a:extLst>
              <a:ext uri="{FF2B5EF4-FFF2-40B4-BE49-F238E27FC236}">
                <a16:creationId xmlns:a16="http://schemas.microsoft.com/office/drawing/2014/main" id="{E5DA8E72-D7C3-4234-A706-437F5586D2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58" y="1461145"/>
            <a:ext cx="916413" cy="9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en-US" dirty="0"/>
              <a:t>First Work Completed as Part of MWD FSA Grant</a:t>
            </a:r>
          </a:p>
        </p:txBody>
      </p:sp>
      <p:pic>
        <p:nvPicPr>
          <p:cNvPr id="5" name="Picture 8" descr="Image result for air bubbles in wastewater">
            <a:extLst>
              <a:ext uri="{FF2B5EF4-FFF2-40B4-BE49-F238E27FC236}">
                <a16:creationId xmlns:a16="http://schemas.microsoft.com/office/drawing/2014/main" id="{91F91D23-5968-4757-AFE1-33937E735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r="1" b="13322"/>
          <a:stretch/>
        </p:blipFill>
        <p:spPr bwMode="auto">
          <a:xfrm>
            <a:off x="1206780" y="1796692"/>
            <a:ext cx="3088996" cy="29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05A840-0D28-4A27-9A7F-01CAD5E1D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634" y="1796691"/>
            <a:ext cx="3914274" cy="46228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256948-05BE-48BE-B48F-5280D117C6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26" y="3850271"/>
            <a:ext cx="3425750" cy="25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en-US" dirty="0"/>
              <a:t>Subsequent and Extensive Analysis Moving Ahead</a:t>
            </a:r>
          </a:p>
        </p:txBody>
      </p:sp>
      <p:pic>
        <p:nvPicPr>
          <p:cNvPr id="7" name="Picture 8" descr="Image result for air bubbles in wastewater">
            <a:extLst>
              <a:ext uri="{FF2B5EF4-FFF2-40B4-BE49-F238E27FC236}">
                <a16:creationId xmlns:a16="http://schemas.microsoft.com/office/drawing/2014/main" id="{1C7A98E9-C64F-4BE3-9AE2-080109097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r="1" b="13322"/>
          <a:stretch/>
        </p:blipFill>
        <p:spPr bwMode="auto">
          <a:xfrm>
            <a:off x="1206780" y="1796692"/>
            <a:ext cx="3088996" cy="29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0ACAC5-8D94-4ED3-87B2-284867E58A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26" y="3850271"/>
            <a:ext cx="3425750" cy="2569313"/>
          </a:xfrm>
          <a:prstGeom prst="rect">
            <a:avLst/>
          </a:prstGeom>
        </p:spPr>
      </p:pic>
      <p:pic>
        <p:nvPicPr>
          <p:cNvPr id="10" name="Picture 13" descr="See the source image">
            <a:extLst>
              <a:ext uri="{FF2B5EF4-FFF2-40B4-BE49-F238E27FC236}">
                <a16:creationId xmlns:a16="http://schemas.microsoft.com/office/drawing/2014/main" id="{B59BFD15-3859-4ED0-B8C0-2B22D76B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01" y="4178650"/>
            <a:ext cx="4453376" cy="9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3BB203F8-9BD2-4B62-98CA-B625A464E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07" y="2382382"/>
            <a:ext cx="4770616" cy="12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5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en-US" dirty="0"/>
              <a:t>Reducing Energy Use at Tapia!</a:t>
            </a:r>
          </a:p>
        </p:txBody>
      </p:sp>
      <p:pic>
        <p:nvPicPr>
          <p:cNvPr id="5" name="Picture 8" descr="Image result for air bubbles in wastewater">
            <a:extLst>
              <a:ext uri="{FF2B5EF4-FFF2-40B4-BE49-F238E27FC236}">
                <a16:creationId xmlns:a16="http://schemas.microsoft.com/office/drawing/2014/main" id="{91F91D23-5968-4757-AFE1-33937E735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r="1" b="13322"/>
          <a:stretch/>
        </p:blipFill>
        <p:spPr bwMode="auto">
          <a:xfrm>
            <a:off x="1851101" y="1796691"/>
            <a:ext cx="4884235" cy="46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0A704-9289-4D59-A3F9-C512C8884F4E}"/>
              </a:ext>
            </a:extLst>
          </p:cNvPr>
          <p:cNvSpPr txBox="1"/>
          <p:nvPr/>
        </p:nvSpPr>
        <p:spPr>
          <a:xfrm>
            <a:off x="7315200" y="2537239"/>
            <a:ext cx="3612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Nutrients and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Airflow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Power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0ECDA4D-0624-41BD-B5FA-031AB2473C44}"/>
              </a:ext>
            </a:extLst>
          </p:cNvPr>
          <p:cNvSpPr/>
          <p:nvPr/>
        </p:nvSpPr>
        <p:spPr>
          <a:xfrm rot="16200000">
            <a:off x="10854318" y="2687444"/>
            <a:ext cx="434898" cy="741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AB057A9-6A22-447F-830F-07ED5E4F3A01}"/>
              </a:ext>
            </a:extLst>
          </p:cNvPr>
          <p:cNvSpPr/>
          <p:nvPr/>
        </p:nvSpPr>
        <p:spPr>
          <a:xfrm>
            <a:off x="10854318" y="3817938"/>
            <a:ext cx="434898" cy="741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F019858-AD19-4821-A990-BB513FF3563B}"/>
              </a:ext>
            </a:extLst>
          </p:cNvPr>
          <p:cNvSpPr/>
          <p:nvPr/>
        </p:nvSpPr>
        <p:spPr>
          <a:xfrm>
            <a:off x="10854318" y="4800177"/>
            <a:ext cx="434898" cy="741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ACBD-6B70-4B0A-904C-90F4671A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Water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888434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en-US" dirty="0"/>
              <a:t>AI/ML Predicts 10% Energy Savings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0A704-9289-4D59-A3F9-C512C8884F4E}"/>
              </a:ext>
            </a:extLst>
          </p:cNvPr>
          <p:cNvSpPr txBox="1"/>
          <p:nvPr/>
        </p:nvSpPr>
        <p:spPr>
          <a:xfrm>
            <a:off x="7271651" y="1890468"/>
            <a:ext cx="4438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Data Driven Model Optimization (DDMO)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Accurately Predicts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Energy Savings!</a:t>
            </a:r>
          </a:p>
        </p:txBody>
      </p:sp>
      <p:pic>
        <p:nvPicPr>
          <p:cNvPr id="9" name="図 29">
            <a:extLst>
              <a:ext uri="{FF2B5EF4-FFF2-40B4-BE49-F238E27FC236}">
                <a16:creationId xmlns:a16="http://schemas.microsoft.com/office/drawing/2014/main" id="{E4461697-3589-4080-9D61-8C39098A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36" y="2369970"/>
            <a:ext cx="5518237" cy="2893405"/>
          </a:xfrm>
          <a:prstGeom prst="rect">
            <a:avLst/>
          </a:prstGeom>
        </p:spPr>
      </p:pic>
      <p:sp>
        <p:nvSpPr>
          <p:cNvPr id="10" name="矢印: 右 15">
            <a:extLst>
              <a:ext uri="{FF2B5EF4-FFF2-40B4-BE49-F238E27FC236}">
                <a16:creationId xmlns:a16="http://schemas.microsoft.com/office/drawing/2014/main" id="{A7CAC7E0-827C-411C-B4EE-BDEEC3DE71A5}"/>
              </a:ext>
            </a:extLst>
          </p:cNvPr>
          <p:cNvSpPr/>
          <p:nvPr/>
        </p:nvSpPr>
        <p:spPr>
          <a:xfrm rot="3014769">
            <a:off x="4415734" y="3128311"/>
            <a:ext cx="1009732" cy="475700"/>
          </a:xfrm>
          <a:prstGeom prst="rightArrow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ja-JP" altLang="en-US" sz="825" kern="0">
              <a:solidFill>
                <a:sysClr val="window" lastClr="FFFFFF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72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the Technology…</a:t>
            </a:r>
            <a:r>
              <a:rPr lang="en-US" u="sng" dirty="0"/>
              <a:t>but how do best communicate it?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47140A-DAD7-4B9D-8F02-C837E517C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85" y="2678014"/>
            <a:ext cx="1682841" cy="1254750"/>
          </a:xfrm>
          <a:prstGeom prst="rect">
            <a:avLst/>
          </a:prstGeom>
        </p:spPr>
      </p:pic>
      <p:pic>
        <p:nvPicPr>
          <p:cNvPr id="5" name="図 122">
            <a:extLst>
              <a:ext uri="{FF2B5EF4-FFF2-40B4-BE49-F238E27FC236}">
                <a16:creationId xmlns:a16="http://schemas.microsoft.com/office/drawing/2014/main" id="{077348F4-8A70-44D0-ABAF-1955FF308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588" y="3459281"/>
            <a:ext cx="422821" cy="420941"/>
          </a:xfrm>
          <a:prstGeom prst="rect">
            <a:avLst/>
          </a:prstGeom>
        </p:spPr>
      </p:pic>
      <p:pic>
        <p:nvPicPr>
          <p:cNvPr id="6" name="図 123">
            <a:extLst>
              <a:ext uri="{FF2B5EF4-FFF2-40B4-BE49-F238E27FC236}">
                <a16:creationId xmlns:a16="http://schemas.microsoft.com/office/drawing/2014/main" id="{F258DC31-7BE2-45A2-98D7-F19399BEA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570" y="3467358"/>
            <a:ext cx="420941" cy="420941"/>
          </a:xfrm>
          <a:prstGeom prst="rect">
            <a:avLst/>
          </a:prstGeom>
        </p:spPr>
      </p:pic>
      <p:pic>
        <p:nvPicPr>
          <p:cNvPr id="7" name="Picture 2" descr="Analyzer - Free technology icons">
            <a:extLst>
              <a:ext uri="{FF2B5EF4-FFF2-40B4-BE49-F238E27FC236}">
                <a16:creationId xmlns:a16="http://schemas.microsoft.com/office/drawing/2014/main" id="{C6CDFA4F-FFC6-4C94-907A-EEBFA17F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72" y="3467358"/>
            <a:ext cx="420942" cy="4209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テキスト ボックス 41">
            <a:extLst>
              <a:ext uri="{FF2B5EF4-FFF2-40B4-BE49-F238E27FC236}">
                <a16:creationId xmlns:a16="http://schemas.microsoft.com/office/drawing/2014/main" id="{B60555DF-CC0F-4F6C-B93C-5DE64C40EDE5}"/>
              </a:ext>
            </a:extLst>
          </p:cNvPr>
          <p:cNvSpPr txBox="1"/>
          <p:nvPr/>
        </p:nvSpPr>
        <p:spPr>
          <a:xfrm>
            <a:off x="3677349" y="2168665"/>
            <a:ext cx="15703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Operation &amp; Data upload at real-time 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Picture 13" descr="See the source image">
            <a:extLst>
              <a:ext uri="{FF2B5EF4-FFF2-40B4-BE49-F238E27FC236}">
                <a16:creationId xmlns:a16="http://schemas.microsoft.com/office/drawing/2014/main" id="{94694EA9-AB09-429E-889F-05DB01CE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26" y="2976395"/>
            <a:ext cx="1397013" cy="2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50E414E-7E59-444F-8A31-0ACE8138ACFE}"/>
              </a:ext>
            </a:extLst>
          </p:cNvPr>
          <p:cNvSpPr/>
          <p:nvPr/>
        </p:nvSpPr>
        <p:spPr>
          <a:xfrm rot="18980328">
            <a:off x="5002198" y="2544558"/>
            <a:ext cx="491087" cy="173061"/>
          </a:xfrm>
          <a:prstGeom prst="rightArrow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FC8D52-B08A-4B78-9BA0-0F76B7B844D7}"/>
              </a:ext>
            </a:extLst>
          </p:cNvPr>
          <p:cNvSpPr/>
          <p:nvPr/>
        </p:nvSpPr>
        <p:spPr>
          <a:xfrm rot="2091108">
            <a:off x="7165493" y="2605661"/>
            <a:ext cx="633619" cy="190493"/>
          </a:xfrm>
          <a:prstGeom prst="rightArrow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8FB07AA-7029-4550-AEA5-5973E1BBB3AA}"/>
              </a:ext>
            </a:extLst>
          </p:cNvPr>
          <p:cNvSpPr/>
          <p:nvPr/>
        </p:nvSpPr>
        <p:spPr>
          <a:xfrm rot="12951097">
            <a:off x="6764623" y="2641011"/>
            <a:ext cx="636251" cy="164660"/>
          </a:xfrm>
          <a:prstGeom prst="rightArrow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テキスト ボックス 41">
            <a:extLst>
              <a:ext uri="{FF2B5EF4-FFF2-40B4-BE49-F238E27FC236}">
                <a16:creationId xmlns:a16="http://schemas.microsoft.com/office/drawing/2014/main" id="{BD64F0E0-DD89-4688-835E-93F2A2EADE55}"/>
              </a:ext>
            </a:extLst>
          </p:cNvPr>
          <p:cNvSpPr txBox="1"/>
          <p:nvPr/>
        </p:nvSpPr>
        <p:spPr>
          <a:xfrm>
            <a:off x="6095999" y="2981258"/>
            <a:ext cx="13413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Real time analysis of data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41">
            <a:extLst>
              <a:ext uri="{FF2B5EF4-FFF2-40B4-BE49-F238E27FC236}">
                <a16:creationId xmlns:a16="http://schemas.microsoft.com/office/drawing/2014/main" id="{11421252-0247-429B-963C-21B034CD8F4F}"/>
              </a:ext>
            </a:extLst>
          </p:cNvPr>
          <p:cNvSpPr txBox="1"/>
          <p:nvPr/>
        </p:nvSpPr>
        <p:spPr>
          <a:xfrm>
            <a:off x="6078955" y="3325316"/>
            <a:ext cx="1433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Daily Reporting of Operational and Data Modifications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Picture 15" descr="A picture containing object, light, sitting, lamp&#10;&#10;Description automatically generated">
            <a:extLst>
              <a:ext uri="{FF2B5EF4-FFF2-40B4-BE49-F238E27FC236}">
                <a16:creationId xmlns:a16="http://schemas.microsoft.com/office/drawing/2014/main" id="{B709F9CE-A444-485F-8CCC-3BD3D45F72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66" y="4209449"/>
            <a:ext cx="353998" cy="353998"/>
          </a:xfrm>
          <a:prstGeom prst="rect">
            <a:avLst/>
          </a:prstGeom>
        </p:spPr>
      </p:pic>
      <p:pic>
        <p:nvPicPr>
          <p:cNvPr id="17" name="Picture 16" descr="A picture containing object, light, sitting, lamp&#10;&#10;Description automatically generated">
            <a:extLst>
              <a:ext uri="{FF2B5EF4-FFF2-40B4-BE49-F238E27FC236}">
                <a16:creationId xmlns:a16="http://schemas.microsoft.com/office/drawing/2014/main" id="{74E55948-8C8D-42E5-9618-CF304FB94C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56" y="3328335"/>
            <a:ext cx="353998" cy="353998"/>
          </a:xfrm>
          <a:prstGeom prst="rect">
            <a:avLst/>
          </a:prstGeom>
        </p:spPr>
      </p:pic>
      <p:pic>
        <p:nvPicPr>
          <p:cNvPr id="18" name="Picture 17" descr="A picture containing object, light, sitting, lamp&#10;&#10;Description automatically generated">
            <a:extLst>
              <a:ext uri="{FF2B5EF4-FFF2-40B4-BE49-F238E27FC236}">
                <a16:creationId xmlns:a16="http://schemas.microsoft.com/office/drawing/2014/main" id="{B973A5C8-48D4-4008-878D-A0C0AAC312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81" y="2932932"/>
            <a:ext cx="353998" cy="353998"/>
          </a:xfrm>
          <a:prstGeom prst="rect">
            <a:avLst/>
          </a:prstGeom>
        </p:spPr>
      </p:pic>
      <p:pic>
        <p:nvPicPr>
          <p:cNvPr id="19" name="Picture 18" descr="A picture containing object, light, sitting, lamp&#10;&#10;Description automatically generated">
            <a:extLst>
              <a:ext uri="{FF2B5EF4-FFF2-40B4-BE49-F238E27FC236}">
                <a16:creationId xmlns:a16="http://schemas.microsoft.com/office/drawing/2014/main" id="{F67728E4-5972-4E97-9BA1-4177D73CEE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91" y="2858822"/>
            <a:ext cx="353998" cy="353998"/>
          </a:xfrm>
          <a:prstGeom prst="rect">
            <a:avLst/>
          </a:prstGeom>
        </p:spPr>
      </p:pic>
      <p:pic>
        <p:nvPicPr>
          <p:cNvPr id="20" name="Picture 19" descr="A picture containing object, light, sitting, lamp&#10;&#10;Description automatically generated">
            <a:extLst>
              <a:ext uri="{FF2B5EF4-FFF2-40B4-BE49-F238E27FC236}">
                <a16:creationId xmlns:a16="http://schemas.microsoft.com/office/drawing/2014/main" id="{D0271957-3D55-42CB-A348-F12F3E14CF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74" y="3832039"/>
            <a:ext cx="353998" cy="353998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50C42A-06E1-42CA-A0F7-AFF25967F3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75" y="5772380"/>
            <a:ext cx="1384466" cy="582120"/>
          </a:xfrm>
          <a:prstGeom prst="rect">
            <a:avLst/>
          </a:prstGeom>
        </p:spPr>
      </p:pic>
      <p:pic>
        <p:nvPicPr>
          <p:cNvPr id="22" name="図 5">
            <a:extLst>
              <a:ext uri="{FF2B5EF4-FFF2-40B4-BE49-F238E27FC236}">
                <a16:creationId xmlns:a16="http://schemas.microsoft.com/office/drawing/2014/main" id="{8FCEBFF8-CAC4-4048-8E0A-613E4FD29D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5340" y="2929090"/>
            <a:ext cx="1844183" cy="1224289"/>
          </a:xfrm>
          <a:prstGeom prst="rect">
            <a:avLst/>
          </a:prstGeom>
        </p:spPr>
      </p:pic>
      <p:pic>
        <p:nvPicPr>
          <p:cNvPr id="23" name="図 6">
            <a:extLst>
              <a:ext uri="{FF2B5EF4-FFF2-40B4-BE49-F238E27FC236}">
                <a16:creationId xmlns:a16="http://schemas.microsoft.com/office/drawing/2014/main" id="{40333103-678E-45C4-ABFE-BE528A848A9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558" b="11317"/>
          <a:stretch/>
        </p:blipFill>
        <p:spPr>
          <a:xfrm>
            <a:off x="5319261" y="4581440"/>
            <a:ext cx="1482488" cy="1178654"/>
          </a:xfrm>
          <a:prstGeom prst="rect">
            <a:avLst/>
          </a:prstGeom>
        </p:spPr>
      </p:pic>
      <p:pic>
        <p:nvPicPr>
          <p:cNvPr id="24" name="Picture 48" descr="A picture containing object, light, sitting, lamp&#10;&#10;Description automatically generated">
            <a:extLst>
              <a:ext uri="{FF2B5EF4-FFF2-40B4-BE49-F238E27FC236}">
                <a16:creationId xmlns:a16="http://schemas.microsoft.com/office/drawing/2014/main" id="{272741F9-EFBA-4848-81B9-6E7FDE2C39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8" y="3638044"/>
            <a:ext cx="353998" cy="353998"/>
          </a:xfrm>
          <a:prstGeom prst="rect">
            <a:avLst/>
          </a:prstGeom>
        </p:spPr>
      </p:pic>
      <p:pic>
        <p:nvPicPr>
          <p:cNvPr id="25" name="図 32">
            <a:extLst>
              <a:ext uri="{FF2B5EF4-FFF2-40B4-BE49-F238E27FC236}">
                <a16:creationId xmlns:a16="http://schemas.microsoft.com/office/drawing/2014/main" id="{1D6C2876-585B-4727-88DE-1D12131D916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0852" b="9678"/>
          <a:stretch/>
        </p:blipFill>
        <p:spPr>
          <a:xfrm>
            <a:off x="5450999" y="1605314"/>
            <a:ext cx="1290001" cy="1178655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1AB03A94-6E8C-4625-879A-DA509F5562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48" y="4712560"/>
            <a:ext cx="916413" cy="9164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810941F-BE30-4550-8538-C85874AC4455}"/>
              </a:ext>
            </a:extLst>
          </p:cNvPr>
          <p:cNvSpPr txBox="1"/>
          <p:nvPr/>
        </p:nvSpPr>
        <p:spPr>
          <a:xfrm>
            <a:off x="436635" y="2454115"/>
            <a:ext cx="30009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oppins" panose="020B0604020202020204"/>
                <a:cs typeface="Calibri" panose="020F0502020204030204" pitchFamily="34" charset="0"/>
              </a:rPr>
              <a:t>OPTimization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20B0604020202020204"/>
                <a:cs typeface="Calibri" panose="020F0502020204030204" pitchFamily="34" charset="0"/>
              </a:rPr>
              <a:t> Interface and Control System (OPTICS)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Poppins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9D5F31-979A-4D99-9DB8-AC833C7C2B58}"/>
              </a:ext>
            </a:extLst>
          </p:cNvPr>
          <p:cNvSpPr txBox="1"/>
          <p:nvPr/>
        </p:nvSpPr>
        <p:spPr>
          <a:xfrm>
            <a:off x="9012072" y="2365704"/>
            <a:ext cx="27988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Poppins" panose="020B0604020202020204"/>
                <a:cs typeface="Calibri" panose="020F0502020204030204" pitchFamily="34" charset="0"/>
              </a:rPr>
              <a:t>Full-scale OPTICS Trials Now Underway</a:t>
            </a:r>
            <a:endParaRPr lang="en-US" sz="3200" b="1" dirty="0">
              <a:solidFill>
                <a:srgbClr val="FF0000"/>
              </a:solidFill>
              <a:latin typeface="Poppins" panose="020B0604020202020204"/>
            </a:endParaRP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5D9B3A-1077-4B1E-AC77-E42AD56BB3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95" y="4381159"/>
            <a:ext cx="1875719" cy="788675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DCFA7D-E3F6-4133-9EA9-26B3539EF3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32" y="5243967"/>
            <a:ext cx="1807182" cy="8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ACBD-6B70-4B0A-904C-90F4671A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87" y="1941694"/>
            <a:ext cx="9725218" cy="147775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4386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Project Goals</a:t>
            </a:r>
          </a:p>
        </p:txBody>
      </p: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4A20FCD6-69B5-4C25-904B-7788EC6EF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15828"/>
              </p:ext>
            </p:extLst>
          </p:nvPr>
        </p:nvGraphicFramePr>
        <p:xfrm>
          <a:off x="2852376" y="2133600"/>
          <a:ext cx="648724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248">
                  <a:extLst>
                    <a:ext uri="{9D8B030D-6E8A-4147-A177-3AD203B41FA5}">
                      <a16:colId xmlns:a16="http://schemas.microsoft.com/office/drawing/2014/main" val="300303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79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Demonstrate Pure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6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Evaluate Full-Scale Design 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2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Train Operations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91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Engage 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36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Water Performance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65E39-40D4-4B78-BF70-3C6F55706728}"/>
              </a:ext>
            </a:extLst>
          </p:cNvPr>
          <p:cNvSpPr/>
          <p:nvPr/>
        </p:nvSpPr>
        <p:spPr>
          <a:xfrm>
            <a:off x="1733269" y="1124561"/>
            <a:ext cx="8725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Microbiological (Pathogens)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12/10/10 Log Reduction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8872DCA-592D-45EE-9CB9-963C4BCD1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34774"/>
              </p:ext>
            </p:extLst>
          </p:nvPr>
        </p:nvGraphicFramePr>
        <p:xfrm>
          <a:off x="6531429" y="3155339"/>
          <a:ext cx="4945956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883">
                  <a:extLst>
                    <a:ext uri="{9D8B030D-6E8A-4147-A177-3AD203B41FA5}">
                      <a16:colId xmlns:a16="http://schemas.microsoft.com/office/drawing/2014/main" val="575393811"/>
                    </a:ext>
                  </a:extLst>
                </a:gridCol>
                <a:gridCol w="937452">
                  <a:extLst>
                    <a:ext uri="{9D8B030D-6E8A-4147-A177-3AD203B41FA5}">
                      <a16:colId xmlns:a16="http://schemas.microsoft.com/office/drawing/2014/main" val="3915778421"/>
                    </a:ext>
                  </a:extLst>
                </a:gridCol>
                <a:gridCol w="1257621">
                  <a:extLst>
                    <a:ext uri="{9D8B030D-6E8A-4147-A177-3AD203B41FA5}">
                      <a16:colId xmlns:a16="http://schemas.microsoft.com/office/drawing/2014/main" val="2000765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Protozoa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757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Microfiltration/ Ultrafiltration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9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Reverse Osmosis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8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Ultraviolet Light with Advanced Oxidation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Free Chlorination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87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15.5+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6673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90" y="2761129"/>
            <a:ext cx="4464627" cy="40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3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Water Performance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257E6-7986-428A-B00F-0F7E2FD2CC8A}"/>
              </a:ext>
            </a:extLst>
          </p:cNvPr>
          <p:cNvSpPr/>
          <p:nvPr/>
        </p:nvSpPr>
        <p:spPr>
          <a:xfrm>
            <a:off x="4904823" y="1004721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Chemicals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81D80A1-44C6-4108-8B5C-769A743C5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78272"/>
              </p:ext>
            </p:extLst>
          </p:nvPr>
        </p:nvGraphicFramePr>
        <p:xfrm>
          <a:off x="4139070" y="1950629"/>
          <a:ext cx="494595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318">
                  <a:extLst>
                    <a:ext uri="{9D8B030D-6E8A-4147-A177-3AD203B41FA5}">
                      <a16:colId xmlns:a16="http://schemas.microsoft.com/office/drawing/2014/main" val="575393811"/>
                    </a:ext>
                  </a:extLst>
                </a:gridCol>
                <a:gridCol w="1327017">
                  <a:extLst>
                    <a:ext uri="{9D8B030D-6E8A-4147-A177-3AD203B41FA5}">
                      <a16:colId xmlns:a16="http://schemas.microsoft.com/office/drawing/2014/main" val="3915778421"/>
                    </a:ext>
                  </a:extLst>
                </a:gridCol>
                <a:gridCol w="1257621">
                  <a:extLst>
                    <a:ext uri="{9D8B030D-6E8A-4147-A177-3AD203B41FA5}">
                      <a16:colId xmlns:a16="http://schemas.microsoft.com/office/drawing/2014/main" val="2000765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Purified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757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Dissolved Solids (TDS)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~750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~20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9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Organic Carbon (TOC)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to 7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 to 0.08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87329"/>
                  </a:ext>
                </a:extLst>
              </a:tr>
            </a:tbl>
          </a:graphicData>
        </a:graphic>
      </p:graphicFrame>
      <p:sp>
        <p:nvSpPr>
          <p:cNvPr id="4" name="Double Wave 3">
            <a:extLst>
              <a:ext uri="{FF2B5EF4-FFF2-40B4-BE49-F238E27FC236}">
                <a16:creationId xmlns:a16="http://schemas.microsoft.com/office/drawing/2014/main" id="{62796DDF-CB9A-4D6F-9AA5-AD5A06D8AFD8}"/>
              </a:ext>
            </a:extLst>
          </p:cNvPr>
          <p:cNvSpPr/>
          <p:nvPr/>
        </p:nvSpPr>
        <p:spPr>
          <a:xfrm>
            <a:off x="9655327" y="3628921"/>
            <a:ext cx="2220685" cy="15471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Extensive sampling of CECs, </a:t>
            </a:r>
            <a:r>
              <a:rPr lang="en-US" u="sng" dirty="0"/>
              <a:t>zero</a:t>
            </a:r>
            <a:r>
              <a:rPr lang="en-US" dirty="0"/>
              <a:t> exceedances of health levels</a:t>
            </a: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5FE9CA34-95D6-4976-A99E-CFAF558A984A}"/>
              </a:ext>
            </a:extLst>
          </p:cNvPr>
          <p:cNvSpPr/>
          <p:nvPr/>
        </p:nvSpPr>
        <p:spPr>
          <a:xfrm>
            <a:off x="9688207" y="1508760"/>
            <a:ext cx="2220685" cy="192024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¼ Sampling for regulated pollutants, </a:t>
            </a:r>
            <a:r>
              <a:rPr lang="en-US" u="sng" dirty="0"/>
              <a:t>zero</a:t>
            </a:r>
            <a:r>
              <a:rPr lang="en-US" dirty="0"/>
              <a:t> exceedances of MCLs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216B665-2D8B-4192-867D-94736BEC3D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6879" y="2191504"/>
            <a:ext cx="4639901" cy="3479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F23DF9-4B49-4C79-BD01-B9E968DEA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36" y="3938858"/>
            <a:ext cx="4540392" cy="29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1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Water Comparisons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A3E262-B120-4886-B38D-399A708D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848" y="1377178"/>
            <a:ext cx="3868154" cy="4922676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8D7E9A92-6158-4FE3-81D3-BEBE30EE2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69" y="1377178"/>
            <a:ext cx="6715125" cy="4924425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B6072FB9-F6FA-4C92-B790-50C40A11ABE6}"/>
              </a:ext>
            </a:extLst>
          </p:cNvPr>
          <p:cNvSpPr/>
          <p:nvPr/>
        </p:nvSpPr>
        <p:spPr>
          <a:xfrm rot="19194337">
            <a:off x="4062004" y="1232084"/>
            <a:ext cx="1150515" cy="345998"/>
          </a:xfrm>
          <a:prstGeom prst="lef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95532F-C253-4090-B78F-7F09E3BC187F}"/>
              </a:ext>
            </a:extLst>
          </p:cNvPr>
          <p:cNvSpPr txBox="1"/>
          <p:nvPr/>
        </p:nvSpPr>
        <p:spPr>
          <a:xfrm>
            <a:off x="5138396" y="802659"/>
            <a:ext cx="2192801" cy="452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i="1" dirty="0">
                <a:solidFill>
                  <a:srgbClr val="FF0000"/>
                </a:solidFill>
              </a:rPr>
              <a:t>Drinking Water Supplies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8D72782-B4B5-4BB6-97C4-611DD3B089C8}"/>
              </a:ext>
            </a:extLst>
          </p:cNvPr>
          <p:cNvSpPr/>
          <p:nvPr/>
        </p:nvSpPr>
        <p:spPr>
          <a:xfrm>
            <a:off x="7687634" y="345113"/>
            <a:ext cx="4103705" cy="770235"/>
          </a:xfrm>
          <a:prstGeom prst="wedgeRectCallout">
            <a:avLst>
              <a:gd name="adj1" fmla="val -91936"/>
              <a:gd name="adj2" fmla="val 23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a ng/L is a very low concentration and these detections to not represent a public health risk</a:t>
            </a:r>
          </a:p>
        </p:txBody>
      </p:sp>
    </p:spTree>
    <p:extLst>
      <p:ext uri="{BB962C8B-B14F-4D97-AF65-F5344CB8AC3E}">
        <p14:creationId xmlns:p14="http://schemas.microsoft.com/office/powerpoint/2010/main" val="286047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Water Comparisons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8D7E9A92-6158-4FE3-81D3-BEBE30EE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9" y="1377178"/>
            <a:ext cx="6715125" cy="4924425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B6072FB9-F6FA-4C92-B790-50C40A11ABE6}"/>
              </a:ext>
            </a:extLst>
          </p:cNvPr>
          <p:cNvSpPr/>
          <p:nvPr/>
        </p:nvSpPr>
        <p:spPr>
          <a:xfrm rot="19194337">
            <a:off x="4062004" y="1232084"/>
            <a:ext cx="1150515" cy="345998"/>
          </a:xfrm>
          <a:prstGeom prst="lef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95532F-C253-4090-B78F-7F09E3BC187F}"/>
              </a:ext>
            </a:extLst>
          </p:cNvPr>
          <p:cNvSpPr txBox="1"/>
          <p:nvPr/>
        </p:nvSpPr>
        <p:spPr>
          <a:xfrm>
            <a:off x="5138396" y="802659"/>
            <a:ext cx="2192801" cy="452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i="1" dirty="0">
                <a:solidFill>
                  <a:srgbClr val="FF0000"/>
                </a:solidFill>
              </a:rPr>
              <a:t>Drinking Water Supplies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D10A3-E892-4C23-9603-CED00484B127}"/>
              </a:ext>
            </a:extLst>
          </p:cNvPr>
          <p:cNvSpPr txBox="1"/>
          <p:nvPr/>
        </p:nvSpPr>
        <p:spPr>
          <a:xfrm>
            <a:off x="8302027" y="473573"/>
            <a:ext cx="2955045" cy="25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Pure Water 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22C18-410A-42F3-AD46-314DDB70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940" y="1281065"/>
            <a:ext cx="3163218" cy="190320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D383EE-BD75-4C27-ADFD-128CFB6179CF}"/>
              </a:ext>
            </a:extLst>
          </p:cNvPr>
          <p:cNvSpPr/>
          <p:nvPr/>
        </p:nvSpPr>
        <p:spPr>
          <a:xfrm>
            <a:off x="1086416" y="3014804"/>
            <a:ext cx="5677863" cy="169464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B0AF299-0F4D-46EF-9427-0B67608FE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958" y="3546984"/>
            <a:ext cx="3168490" cy="1903203"/>
          </a:xfrm>
          <a:prstGeom prst="rect">
            <a:avLst/>
          </a:prstGeom>
        </p:spPr>
      </p:pic>
      <p:sp>
        <p:nvSpPr>
          <p:cNvPr id="25" name="Arrow: Left 24">
            <a:extLst>
              <a:ext uri="{FF2B5EF4-FFF2-40B4-BE49-F238E27FC236}">
                <a16:creationId xmlns:a16="http://schemas.microsoft.com/office/drawing/2014/main" id="{7D65B945-9A3C-44C6-8855-57939FE4845D}"/>
              </a:ext>
            </a:extLst>
          </p:cNvPr>
          <p:cNvSpPr/>
          <p:nvPr/>
        </p:nvSpPr>
        <p:spPr>
          <a:xfrm rot="9857260">
            <a:off x="6999947" y="2774825"/>
            <a:ext cx="1150515" cy="345998"/>
          </a:xfrm>
          <a:prstGeom prst="leftArrow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D296F7DF-AE90-48A6-99BF-6467CDF0BB5E}"/>
              </a:ext>
            </a:extLst>
          </p:cNvPr>
          <p:cNvSpPr/>
          <p:nvPr/>
        </p:nvSpPr>
        <p:spPr>
          <a:xfrm rot="11492720">
            <a:off x="7002317" y="3256001"/>
            <a:ext cx="1150515" cy="345998"/>
          </a:xfrm>
          <a:prstGeom prst="leftArrow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669B7A-EB18-48EF-A8AD-1D81E48DC447}"/>
              </a:ext>
            </a:extLst>
          </p:cNvPr>
          <p:cNvSpPr/>
          <p:nvPr/>
        </p:nvSpPr>
        <p:spPr>
          <a:xfrm>
            <a:off x="1086415" y="3221382"/>
            <a:ext cx="5677863" cy="169464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5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Water Comparisons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8D7E9A92-6158-4FE3-81D3-BEBE30EE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9" y="1377178"/>
            <a:ext cx="6715125" cy="4924425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B6072FB9-F6FA-4C92-B790-50C40A11ABE6}"/>
              </a:ext>
            </a:extLst>
          </p:cNvPr>
          <p:cNvSpPr/>
          <p:nvPr/>
        </p:nvSpPr>
        <p:spPr>
          <a:xfrm rot="19194337">
            <a:off x="4062004" y="1232084"/>
            <a:ext cx="1150515" cy="345998"/>
          </a:xfrm>
          <a:prstGeom prst="lef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95532F-C253-4090-B78F-7F09E3BC187F}"/>
              </a:ext>
            </a:extLst>
          </p:cNvPr>
          <p:cNvSpPr txBox="1"/>
          <p:nvPr/>
        </p:nvSpPr>
        <p:spPr>
          <a:xfrm>
            <a:off x="5138396" y="802659"/>
            <a:ext cx="2192801" cy="452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i="1" dirty="0">
                <a:solidFill>
                  <a:srgbClr val="FF0000"/>
                </a:solidFill>
              </a:rPr>
              <a:t>Drinking Water Supplies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8AC005-B3CC-4100-A03C-587CE7B8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817" y="3921729"/>
            <a:ext cx="3168490" cy="19032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585FCE-44ED-4073-9FF9-C1775775B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817" y="1852109"/>
            <a:ext cx="3168490" cy="19032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5D2A368-338C-48E7-AFA3-18ACF836E348}"/>
              </a:ext>
            </a:extLst>
          </p:cNvPr>
          <p:cNvSpPr txBox="1"/>
          <p:nvPr/>
        </p:nvSpPr>
        <p:spPr>
          <a:xfrm>
            <a:off x="8302027" y="473573"/>
            <a:ext cx="2955045" cy="25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Pure Water DEMO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78A6D9-43CE-4AB1-98CF-21CEA76BFFF7}"/>
              </a:ext>
            </a:extLst>
          </p:cNvPr>
          <p:cNvSpPr/>
          <p:nvPr/>
        </p:nvSpPr>
        <p:spPr>
          <a:xfrm>
            <a:off x="1086416" y="3585848"/>
            <a:ext cx="5677863" cy="169464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A38E8F88-6CE7-48BD-9ABD-F898472247D8}"/>
              </a:ext>
            </a:extLst>
          </p:cNvPr>
          <p:cNvSpPr/>
          <p:nvPr/>
        </p:nvSpPr>
        <p:spPr>
          <a:xfrm rot="9857260">
            <a:off x="6999947" y="3345869"/>
            <a:ext cx="1150515" cy="345998"/>
          </a:xfrm>
          <a:prstGeom prst="leftArrow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FA68BB90-A002-45F2-96B2-204CE999A042}"/>
              </a:ext>
            </a:extLst>
          </p:cNvPr>
          <p:cNvSpPr/>
          <p:nvPr/>
        </p:nvSpPr>
        <p:spPr>
          <a:xfrm rot="11492720">
            <a:off x="6979862" y="4140848"/>
            <a:ext cx="1172529" cy="352618"/>
          </a:xfrm>
          <a:prstGeom prst="leftArrow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72BEEA7-0EE6-4F69-B47B-0B690626F309}"/>
              </a:ext>
            </a:extLst>
          </p:cNvPr>
          <p:cNvSpPr/>
          <p:nvPr/>
        </p:nvSpPr>
        <p:spPr>
          <a:xfrm>
            <a:off x="977775" y="4108498"/>
            <a:ext cx="5786504" cy="172707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4B4-922E-4B2C-AE75-89BB1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Water Comparisons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8D7E9A92-6158-4FE3-81D3-BEBE30EE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9" y="1377178"/>
            <a:ext cx="6715125" cy="4924425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B6072FB9-F6FA-4C92-B790-50C40A11ABE6}"/>
              </a:ext>
            </a:extLst>
          </p:cNvPr>
          <p:cNvSpPr/>
          <p:nvPr/>
        </p:nvSpPr>
        <p:spPr>
          <a:xfrm rot="19194337">
            <a:off x="4062004" y="1232084"/>
            <a:ext cx="1150515" cy="345998"/>
          </a:xfrm>
          <a:prstGeom prst="lef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95532F-C253-4090-B78F-7F09E3BC187F}"/>
              </a:ext>
            </a:extLst>
          </p:cNvPr>
          <p:cNvSpPr txBox="1"/>
          <p:nvPr/>
        </p:nvSpPr>
        <p:spPr>
          <a:xfrm>
            <a:off x="5138396" y="802659"/>
            <a:ext cx="2192801" cy="452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i="1" dirty="0">
                <a:solidFill>
                  <a:srgbClr val="FF0000"/>
                </a:solidFill>
              </a:rPr>
              <a:t>Drinking Water Supplies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7445B3-685A-4DA4-83BD-F1C47F54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816" y="2410454"/>
            <a:ext cx="3168490" cy="19032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7BF38B-CFE8-455D-A119-F3B81E893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816" y="4543061"/>
            <a:ext cx="3168490" cy="19032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7C1CD2-D994-4846-BB3D-97BD6BADF5E6}"/>
              </a:ext>
            </a:extLst>
          </p:cNvPr>
          <p:cNvSpPr txBox="1"/>
          <p:nvPr/>
        </p:nvSpPr>
        <p:spPr>
          <a:xfrm>
            <a:off x="8302027" y="473573"/>
            <a:ext cx="2955045" cy="25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Pure Water DEMO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744BB7-CAEE-49D4-A86F-47C5E8B1262E}"/>
              </a:ext>
            </a:extLst>
          </p:cNvPr>
          <p:cNvSpPr/>
          <p:nvPr/>
        </p:nvSpPr>
        <p:spPr>
          <a:xfrm>
            <a:off x="983494" y="4313657"/>
            <a:ext cx="5677863" cy="169464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87752583-8D99-4B6C-9DDE-76D5ED3D18D5}"/>
              </a:ext>
            </a:extLst>
          </p:cNvPr>
          <p:cNvSpPr/>
          <p:nvPr/>
        </p:nvSpPr>
        <p:spPr>
          <a:xfrm rot="9857260">
            <a:off x="6897025" y="4073678"/>
            <a:ext cx="1150515" cy="345998"/>
          </a:xfrm>
          <a:prstGeom prst="leftArrow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19B550F5-25C7-402F-8CF7-AF5121E8AA13}"/>
              </a:ext>
            </a:extLst>
          </p:cNvPr>
          <p:cNvSpPr/>
          <p:nvPr/>
        </p:nvSpPr>
        <p:spPr>
          <a:xfrm rot="11492720">
            <a:off x="6876940" y="4550963"/>
            <a:ext cx="1172529" cy="352618"/>
          </a:xfrm>
          <a:prstGeom prst="leftArrow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1F7BC57-7DF5-42B9-A969-D989E7D8ADE7}"/>
              </a:ext>
            </a:extLst>
          </p:cNvPr>
          <p:cNvSpPr/>
          <p:nvPr/>
        </p:nvSpPr>
        <p:spPr>
          <a:xfrm>
            <a:off x="874853" y="4518613"/>
            <a:ext cx="5786504" cy="172707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1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ollo 2020">
      <a:dk1>
        <a:sysClr val="windowText" lastClr="000000"/>
      </a:dk1>
      <a:lt1>
        <a:sysClr val="window" lastClr="FFFFFF"/>
      </a:lt1>
      <a:dk2>
        <a:srgbClr val="2B4159"/>
      </a:dk2>
      <a:lt2>
        <a:srgbClr val="E7E6E6"/>
      </a:lt2>
      <a:accent1>
        <a:srgbClr val="0070C0"/>
      </a:accent1>
      <a:accent2>
        <a:srgbClr val="B15011"/>
      </a:accent2>
      <a:accent3>
        <a:srgbClr val="A5A5A5"/>
      </a:accent3>
      <a:accent4>
        <a:srgbClr val="FFC000"/>
      </a:accent4>
      <a:accent5>
        <a:srgbClr val="35C4D3"/>
      </a:accent5>
      <a:accent6>
        <a:srgbClr val="9FD17F"/>
      </a:accent6>
      <a:hlink>
        <a:srgbClr val="0563C1"/>
      </a:hlink>
      <a:folHlink>
        <a:srgbClr val="7030A0"/>
      </a:folHlink>
    </a:clrScheme>
    <a:fontScheme name="Carollo 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lnSpc>
            <a:spcPct val="95000"/>
          </a:lnSpc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olloPowerPointTemplate2020_Widescreen.potx" id="{8C109CFB-85F3-48D2-B5D9-20E2B6BC8C78}" vid="{B4834416-21B6-4ABA-B3CD-2B8A29AD89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CarolloPowerPointTemplate2020_Widescreen</Template>
  <TotalTime>1310</TotalTime>
  <Words>483</Words>
  <Application>Microsoft Office PowerPoint</Application>
  <PresentationFormat>Widescreen</PresentationFormat>
  <Paragraphs>106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游ゴシック</vt:lpstr>
      <vt:lpstr>Arial</vt:lpstr>
      <vt:lpstr>Arial Narrow</vt:lpstr>
      <vt:lpstr>Calibri</vt:lpstr>
      <vt:lpstr>Meiryo UI</vt:lpstr>
      <vt:lpstr>Poppins</vt:lpstr>
      <vt:lpstr>Segoe UI</vt:lpstr>
      <vt:lpstr>Wingdings</vt:lpstr>
      <vt:lpstr>Office Theme</vt:lpstr>
      <vt:lpstr> Pure Water Demonstration and Artificial Intelligence Update</vt:lpstr>
      <vt:lpstr>Pure Water Demonstration</vt:lpstr>
      <vt:lpstr>Demonstration Project Goals</vt:lpstr>
      <vt:lpstr>Pure Water Performance</vt:lpstr>
      <vt:lpstr>Pure Water Performance</vt:lpstr>
      <vt:lpstr>Pure Water Comparisons</vt:lpstr>
      <vt:lpstr>Pure Water Comparisons</vt:lpstr>
      <vt:lpstr>Pure Water Comparisons</vt:lpstr>
      <vt:lpstr>Pure Water Comparisons</vt:lpstr>
      <vt:lpstr>Pure Water Comparisons</vt:lpstr>
      <vt:lpstr>Full Scale Design</vt:lpstr>
      <vt:lpstr>Operator Training</vt:lpstr>
      <vt:lpstr>Engage Stakeholders</vt:lpstr>
      <vt:lpstr>Artificial Intelligence/Machine Learning</vt:lpstr>
      <vt:lpstr>Broad Collaboration for Project Success</vt:lpstr>
      <vt:lpstr>Wholistic Approach to Energy Use and Water Quality</vt:lpstr>
      <vt:lpstr>First Work Completed as Part of MWD FSA Grant</vt:lpstr>
      <vt:lpstr>Subsequent and Extensive Analysis Moving Ahead</vt:lpstr>
      <vt:lpstr>Reducing Energy Use at Tapia!</vt:lpstr>
      <vt:lpstr>AI/ML Predicts 10% Energy Savings</vt:lpstr>
      <vt:lpstr>We have the Technology…but how do best communicate it?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 SLIDE</dc:title>
  <dc:subject>2020 Carollo Widescreen Template</dc:subject>
  <dc:creator>Jason Assouline</dc:creator>
  <cp:lastModifiedBy>Zhao, John</cp:lastModifiedBy>
  <cp:revision>34</cp:revision>
  <dcterms:created xsi:type="dcterms:W3CDTF">2021-07-08T15:05:54Z</dcterms:created>
  <dcterms:modified xsi:type="dcterms:W3CDTF">2021-11-03T14:56:25Z</dcterms:modified>
</cp:coreProperties>
</file>